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3"/>
    <p:sldId id="929" r:id="rId4"/>
    <p:sldId id="1032" r:id="rId5"/>
    <p:sldId id="845" r:id="rId6"/>
    <p:sldId id="1028" r:id="rId7"/>
    <p:sldId id="1027" r:id="rId8"/>
    <p:sldId id="1029" r:id="rId9"/>
    <p:sldId id="1033" r:id="rId10"/>
    <p:sldId id="1031" r:id="rId11"/>
    <p:sldId id="904" r:id="rId12"/>
    <p:sldId id="1002" r:id="rId13"/>
    <p:sldId id="1023" r:id="rId14"/>
    <p:sldId id="1035" r:id="rId15"/>
    <p:sldId id="1024" r:id="rId16"/>
    <p:sldId id="1025" r:id="rId17"/>
    <p:sldId id="1037" r:id="rId18"/>
    <p:sldId id="1034" r:id="rId19"/>
    <p:sldId id="1036" r:id="rId20"/>
    <p:sldId id="1026" r:id="rId21"/>
    <p:sldId id="1055" r:id="rId22"/>
    <p:sldId id="1056" r:id="rId23"/>
    <p:sldId id="1060" r:id="rId24"/>
    <p:sldId id="1058" r:id="rId25"/>
    <p:sldId id="1057" r:id="rId26"/>
    <p:sldId id="1064" r:id="rId27"/>
    <p:sldId id="1061" r:id="rId28"/>
    <p:sldId id="1062" r:id="rId29"/>
    <p:sldId id="1063" r:id="rId30"/>
    <p:sldId id="1065" r:id="rId31"/>
    <p:sldId id="1053" r:id="rId32"/>
    <p:sldId id="1030" r:id="rId33"/>
    <p:sldId id="1038" r:id="rId34"/>
    <p:sldId id="1054" r:id="rId35"/>
    <p:sldId id="1066" r:id="rId36"/>
    <p:sldId id="798" r:id="rId37"/>
    <p:sldId id="258" r:id="rId38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4840C"/>
    <a:srgbClr val="262626"/>
    <a:srgbClr val="FE6C39"/>
    <a:srgbClr val="FDD55C"/>
    <a:srgbClr val="21D8DE"/>
    <a:srgbClr val="3A3A3A"/>
    <a:srgbClr val="EBD1B0"/>
    <a:srgbClr val="D14939"/>
    <a:srgbClr val="70B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1664" y="-104"/>
      </p:cViewPr>
      <p:guideLst>
        <p:guide orient="horz" pos="1742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331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229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  <a:endParaRPr lang="zh-CN" altLang="en-US" sz="1200">
              <a:latin typeface="Arial" panose="020B0604020202020204" pitchFamily="34" charset="0"/>
            </a:endParaRPr>
          </a:p>
          <a:p>
            <a:pPr lvl="0" inden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1331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331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0" lvl="1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0" lvl="2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0" lvl="3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0" lvl="4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ea typeface="MS PGothic" panose="020B0600070205080204" pitchFamily="2" charset="-128"/>
              </a:defRPr>
            </a:lvl1pPr>
          </a:lstStyle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ea typeface="MS PGothic" panose="020B0600070205080204" pitchFamily="2" charset="-128"/>
              </a:defRPr>
            </a:lvl1pPr>
          </a:lstStyle>
          <a:p>
            <a:pPr lvl="0" fontAlgn="base"/>
            <a:endParaRPr lang="zh-CN" altLang="en-US" strike="noStrike" noProof="1">
              <a:sym typeface="Calibri" panose="020F0502020204030204" pitchFamily="2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2" charset="0"/>
        </a:defRPr>
      </a:lvl1pPr>
    </p:titleStyle>
    <p:bodyStyle>
      <a:lvl1pPr marL="342900" lvl="0" indent="-3429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742950" lvl="1" indent="-28575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open.weixin.qq.com/cgi-bin/showdocument?action=dir_list&amp;t=resource/res_list&amp;verify=1&amp;id=open1489144594_DhNoV&amp;token=&amp;lang=zh_C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open.weixin.qq.com/cgi-bin/showdocument?action=dir_list&amp;t=resource/res_list&amp;verify=1&amp;id=open1489144594_DhNoV&amp;token=&amp;lang=zh_CN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open.weixin.qq.com/cgi-bin/showdocument?action=dir_list&amp;t=resource/res_list&amp;verify=1&amp;id=open1489144594_DhNoV&amp;token=&amp;lang=zh_CN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open.weixin.qq.com/cgi-bin/showdocument?action=dir_list&amp;t=resource/res_list&amp;verify=1&amp;id=open1489144594_DhNoV&amp;token=&amp;lang=zh_C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open.weixin.qq.com/cgi-bin/showdocument?action=dir_list&amp;t=resource/res_list&amp;verify=1&amp;id=open1489144594_DhNoV&amp;token=&amp;lang=zh_CN" TargetMode="Externa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​​ 1"/>
          <p:cNvSpPr/>
          <p:nvPr/>
        </p:nvSpPr>
        <p:spPr>
          <a:xfrm>
            <a:off x="726440" y="1736725"/>
            <a:ext cx="8021955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r"/>
            <a:r>
              <a:rPr lang="zh-CN" altLang="en-US" sz="4400" dirty="0">
                <a:solidFill>
                  <a:srgbClr val="FF990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小程序行业应用现状分析报告</a:t>
            </a:r>
            <a:endParaRPr lang="zh-CN" altLang="en-US" sz="4400" dirty="0">
              <a:solidFill>
                <a:srgbClr val="FF9900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3315" name="矩形​​ 2"/>
          <p:cNvSpPr/>
          <p:nvPr/>
        </p:nvSpPr>
        <p:spPr>
          <a:xfrm>
            <a:off x="2915920" y="3078798"/>
            <a:ext cx="5832475" cy="3352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/>
            <a:r>
              <a:rPr lang="zh-CN" altLang="en-US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研发中心 · 移动产品中心</a:t>
            </a:r>
            <a:endParaRPr lang="zh-CN" altLang="en-US" sz="1600" dirty="0">
              <a:solidFill>
                <a:srgbClr val="404040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3316" name="矩形​​ 2"/>
          <p:cNvSpPr/>
          <p:nvPr/>
        </p:nvSpPr>
        <p:spPr>
          <a:xfrm>
            <a:off x="4816158" y="3426778"/>
            <a:ext cx="3932237" cy="335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r"/>
            <a:r>
              <a:rPr lang="zh-CN" altLang="en-US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201</a:t>
            </a:r>
            <a:r>
              <a:rPr lang="en-US" altLang="zh-CN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7</a:t>
            </a:r>
            <a:r>
              <a:rPr lang="zh-CN" altLang="en-US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年</a:t>
            </a:r>
            <a:r>
              <a:rPr lang="en-US" altLang="en-US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5</a:t>
            </a:r>
            <a:r>
              <a:rPr lang="zh-CN" altLang="en-US" sz="16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月</a:t>
            </a:r>
            <a:endParaRPr lang="zh-CN" altLang="en-US" sz="1600" dirty="0">
              <a:solidFill>
                <a:srgbClr val="404040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汽车之家、汽车之家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+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、汽车之家口碑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20" y="1318895"/>
            <a:ext cx="1718945" cy="294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2827020"/>
            <a:ext cx="1229995" cy="1498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70" y="1318895"/>
            <a:ext cx="1162685" cy="132080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417449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0" y="1442720"/>
            <a:ext cx="1423035" cy="255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1442720"/>
            <a:ext cx="1447165" cy="259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605" y="1442720"/>
            <a:ext cx="1423670" cy="2553970"/>
          </a:xfrm>
          <a:prstGeom prst="rect">
            <a:avLst/>
          </a:prstGeom>
        </p:spPr>
      </p:pic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易车汽车大全、汽车报价大全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+</a:t>
            </a:r>
            <a:endParaRPr lang="en-US" altLang="zh-CN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844550"/>
            <a:ext cx="1944370" cy="347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80" y="844550"/>
            <a:ext cx="1944370" cy="3481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70" y="844550"/>
            <a:ext cx="1961515" cy="3519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844550"/>
            <a:ext cx="1985645" cy="355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腾讯汽车小助手、微卡拉车管家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801370"/>
            <a:ext cx="2027555" cy="3629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365" y="801370"/>
            <a:ext cx="2046605" cy="36817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90" y="801370"/>
            <a:ext cx="2063750" cy="370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IT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科技领域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3726180" y="1283335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en-US" altLang="zh-CN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IT</a:t>
            </a: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科技领域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9" name="TextBox 2"/>
          <p:cNvSpPr/>
          <p:nvPr/>
        </p:nvSpPr>
        <p:spPr>
          <a:xfrm>
            <a:off x="1090930" y="2146300"/>
            <a:ext cx="713867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竞品中，只有中关村在线、爱范儿有小程序，中关村的小程序有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科技日历、模拟攒机、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IT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数码查保价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；爱范儿小程序有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玩物志（电商）、解忧室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小程序类型主要涉及找车工具、资讯内容、购物商城等；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IT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科技领域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中关村在线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379095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4625340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529205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" y="1027430"/>
            <a:ext cx="1890395" cy="3384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0" y="1024255"/>
            <a:ext cx="1884680" cy="33693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5" y="995680"/>
            <a:ext cx="1927860" cy="3448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070" y="1007110"/>
            <a:ext cx="1896110" cy="340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en-US" altLang="zh-CN" b="1" dirty="0"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IT</a:t>
            </a:r>
            <a:r>
              <a:rPr lang="zh-CN" altLang="en-US" b="1" dirty="0"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科技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爱范儿玩物志、解忧室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1034415"/>
            <a:ext cx="1885315" cy="3370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5" y="948690"/>
            <a:ext cx="1879600" cy="337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0" y="948690"/>
            <a:ext cx="1930400" cy="3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3726180" y="1283335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亲子领域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9" name="TextBox 2"/>
          <p:cNvSpPr/>
          <p:nvPr/>
        </p:nvSpPr>
        <p:spPr>
          <a:xfrm>
            <a:off x="1090930" y="2359660"/>
            <a:ext cx="713867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妈妈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、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、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宝宝</a:t>
            </a:r>
            <a:r>
              <a:rPr lang="en-US" altLang="zh-CN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关键词下的小程序众多；</a:t>
            </a:r>
            <a:endParaRPr lang="zh-CN" altLang="en-US" sz="1400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亮点功能少，基本是复制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App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功能；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妈妈网孕育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815" y="1017905"/>
            <a:ext cx="1889760" cy="3402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040" y="909955"/>
            <a:ext cx="1908175" cy="341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宝宝树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52273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27748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775585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25" y="794385"/>
            <a:ext cx="2020570" cy="3646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20" y="765175"/>
            <a:ext cx="2054860" cy="36633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90" y="765175"/>
            <a:ext cx="2047875" cy="3679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765175"/>
            <a:ext cx="2067560" cy="368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484188" y="439801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</a:t>
            </a:r>
            <a:r>
              <a:rPr lang="en-US" altLang="zh-CN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-</a:t>
            </a: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妈妈</a:t>
            </a:r>
            <a:endParaRPr lang="en-US" altLang="zh-CN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4718685" y="439801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</a:t>
            </a:r>
            <a:r>
              <a:rPr lang="en-US" altLang="zh-CN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-</a:t>
            </a: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亲子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772795"/>
            <a:ext cx="1977390" cy="3545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772795"/>
            <a:ext cx="1977390" cy="3561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0" y="772795"/>
            <a:ext cx="1986280" cy="3552825"/>
          </a:xfrm>
          <a:prstGeom prst="rect">
            <a:avLst/>
          </a:prstGeom>
        </p:spPr>
      </p:pic>
      <p:sp>
        <p:nvSpPr>
          <p:cNvPr id="11" name="TextBox 2"/>
          <p:cNvSpPr/>
          <p:nvPr/>
        </p:nvSpPr>
        <p:spPr>
          <a:xfrm>
            <a:off x="2732723" y="439801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</a:t>
            </a:r>
            <a:r>
              <a:rPr lang="en-US" altLang="zh-CN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-</a:t>
            </a: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宝宝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138" y="772795"/>
            <a:ext cx="2003425" cy="3563620"/>
          </a:xfrm>
          <a:prstGeom prst="rect">
            <a:avLst/>
          </a:prstGeom>
        </p:spPr>
      </p:pic>
      <p:sp>
        <p:nvSpPr>
          <p:cNvPr id="14" name="TextBox 2"/>
          <p:cNvSpPr/>
          <p:nvPr/>
        </p:nvSpPr>
        <p:spPr>
          <a:xfrm>
            <a:off x="6975475" y="439801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</a:t>
            </a:r>
            <a:r>
              <a:rPr lang="en-US" altLang="zh-CN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-</a:t>
            </a: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育儿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8686165" y="1214755"/>
            <a:ext cx="0" cy="755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41650" y="1344930"/>
            <a:ext cx="359410" cy="3181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TextBox 2"/>
          <p:cNvSpPr/>
          <p:nvPr/>
        </p:nvSpPr>
        <p:spPr>
          <a:xfrm>
            <a:off x="4842510" y="142113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zh-CN" altLang="en-US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9400" y="2183130"/>
            <a:ext cx="359410" cy="3181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1" name="TextBox 2"/>
          <p:cNvSpPr/>
          <p:nvPr/>
        </p:nvSpPr>
        <p:spPr>
          <a:xfrm>
            <a:off x="4842510" y="228727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竞品行业小程序铺设情况</a:t>
            </a:r>
            <a:endParaRPr lang="zh-CN" altLang="en-US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4725" y="3411855"/>
            <a:ext cx="359410" cy="31813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655820" y="3159760"/>
            <a:ext cx="0" cy="1314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51985" y="4182110"/>
            <a:ext cx="10369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09205" y="1475105"/>
            <a:ext cx="132651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1115695"/>
            <a:ext cx="3882390" cy="2911475"/>
          </a:xfrm>
          <a:prstGeom prst="rect">
            <a:avLst/>
          </a:prstGeom>
        </p:spPr>
      </p:pic>
      <p:sp>
        <p:nvSpPr>
          <p:cNvPr id="7" name="TextBox 2"/>
          <p:cNvSpPr/>
          <p:nvPr/>
        </p:nvSpPr>
        <p:spPr>
          <a:xfrm>
            <a:off x="4448810" y="70485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目录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3" name="TextBox 2"/>
          <p:cNvSpPr/>
          <p:nvPr/>
        </p:nvSpPr>
        <p:spPr>
          <a:xfrm>
            <a:off x="4842510" y="315976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3"/>
            </a:pPr>
            <a:r>
              <a:rPr lang="zh-CN" altLang="en-US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小程序未来</a:t>
            </a:r>
            <a:endParaRPr lang="zh-CN" altLang="en-US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4" name="TextBox 2"/>
          <p:cNvSpPr/>
          <p:nvPr/>
        </p:nvSpPr>
        <p:spPr>
          <a:xfrm>
            <a:off x="3726180" y="1283335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8" name="TextBox 2"/>
          <p:cNvSpPr/>
          <p:nvPr/>
        </p:nvSpPr>
        <p:spPr>
          <a:xfrm>
            <a:off x="1090930" y="1932940"/>
            <a:ext cx="7138670" cy="17983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同类竞品平台铺设小程序的不多，且亮点功能少；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微信小程序不支持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关键词的模糊搜索；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小程序将是时尚奢侈品牌营销的新机会，</a:t>
            </a:r>
            <a:r>
              <a:rPr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推出首个奢侈品牌微信小程序的是法国奢侈品牌Longchamp珑骧</a:t>
            </a:r>
            <a:r>
              <a:rPr 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；</a:t>
            </a:r>
            <a:endParaRPr lang="zh-CN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Longchamp个性定制工坊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、Longchamp巴黎进行时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47244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25806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966470"/>
            <a:ext cx="1942465" cy="3444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35" y="966470"/>
            <a:ext cx="1911350" cy="3444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66470"/>
            <a:ext cx="1913255" cy="340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275" y="966470"/>
            <a:ext cx="1920240" cy="34442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335" y="966470"/>
            <a:ext cx="1913255" cy="343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OnlyLady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女人志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47244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258060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922655"/>
            <a:ext cx="1942465" cy="3494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35" y="922655"/>
            <a:ext cx="1938655" cy="34309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865" y="922655"/>
            <a:ext cx="1959610" cy="3488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410" y="922655"/>
            <a:ext cx="1903095" cy="340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时尚先生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+</a:t>
            </a:r>
            <a:endParaRPr lang="en-US" altLang="zh-CN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71831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706110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105275" y="66484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945" y="951865"/>
            <a:ext cx="1978025" cy="3535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030" y="951865"/>
            <a:ext cx="1989455" cy="3562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951865"/>
            <a:ext cx="2018665" cy="359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时尚商业要闻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71831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87946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317365" y="654685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886460"/>
            <a:ext cx="2037080" cy="36360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20" y="886460"/>
            <a:ext cx="2032635" cy="364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4" name="TextBox 2"/>
          <p:cNvSpPr/>
          <p:nvPr/>
        </p:nvSpPr>
        <p:spPr>
          <a:xfrm>
            <a:off x="3726180" y="1283335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8" name="TextBox 2"/>
          <p:cNvSpPr/>
          <p:nvPr/>
        </p:nvSpPr>
        <p:spPr>
          <a:xfrm>
            <a:off x="1090930" y="2359660"/>
            <a:ext cx="713867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家居品牌、家居服务平台的小程序较多，功能以装修工具、装修案例为主；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与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、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装修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关键词相关的小程序有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50+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；</a:t>
            </a:r>
            <a:endParaRPr lang="zh-CN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土巴兔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517525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489648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398395" y="608330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807720"/>
            <a:ext cx="2026920" cy="3636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15" y="797560"/>
            <a:ext cx="2045335" cy="36563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40" y="810260"/>
            <a:ext cx="2030095" cy="3630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90" y="810260"/>
            <a:ext cx="2039620" cy="366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蜗牛装修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72720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65594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08330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3515" y="765175"/>
            <a:ext cx="2018665" cy="3613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45" y="600710"/>
            <a:ext cx="2154555" cy="386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4187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r>
              <a:rPr lang="en-US" altLang="zh-CN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—— </a:t>
            </a: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兔狗家装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1727200" y="4325620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小程序入口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8" name="TextBox 2"/>
          <p:cNvSpPr/>
          <p:nvPr/>
        </p:nvSpPr>
        <p:spPr>
          <a:xfrm>
            <a:off x="5655945" y="4325620"/>
            <a:ext cx="19367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小程序主页面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572000" y="608330"/>
            <a:ext cx="0" cy="4109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751840"/>
            <a:ext cx="2040890" cy="3640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45" y="716280"/>
            <a:ext cx="2056130" cy="367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家居领域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" y="882015"/>
            <a:ext cx="2106930" cy="3767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30" y="882015"/>
            <a:ext cx="2133600" cy="38106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10" y="882015"/>
            <a:ext cx="2106930" cy="374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7038975" y="1305560"/>
            <a:ext cx="0" cy="755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/>
          <p:nvPr/>
        </p:nvSpPr>
        <p:spPr>
          <a:xfrm>
            <a:off x="2650490" y="2154555"/>
            <a:ext cx="3843655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marL="514350" lvl="0" indent="-514350" algn="ctr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sz="2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zh-CN" altLang="en-US" sz="2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929765" y="2185035"/>
            <a:ext cx="0" cy="1314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725930" y="3207385"/>
            <a:ext cx="10369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897880" y="1588135"/>
            <a:ext cx="1349375" cy="38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7038975" y="1305560"/>
            <a:ext cx="0" cy="755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/>
          <p:nvPr/>
        </p:nvSpPr>
        <p:spPr>
          <a:xfrm>
            <a:off x="2650490" y="2185035"/>
            <a:ext cx="3843655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marL="514350" lvl="0" indent="-514350" algn="ctr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3"/>
            </a:pPr>
            <a:r>
              <a:rPr lang="zh-CN" altLang="en-US" sz="2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小程序未来</a:t>
            </a:r>
            <a:endParaRPr lang="zh-CN" altLang="en-US" sz="2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929765" y="2185035"/>
            <a:ext cx="0" cy="1314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725930" y="3207385"/>
            <a:ext cx="10369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897880" y="1588135"/>
            <a:ext cx="1349375" cy="38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25780" y="58420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83185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3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小程序未来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500380" y="2862712"/>
            <a:ext cx="11988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6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平台入口深</a:t>
            </a:r>
            <a:endParaRPr lang="zh-CN" altLang="en-US" sz="16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2722245" y="2862712"/>
            <a:ext cx="11988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6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二维码入口</a:t>
            </a:r>
            <a:endParaRPr lang="zh-CN" altLang="en-US" sz="16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4389755" y="2862712"/>
            <a:ext cx="24180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6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线上推广更依附于公众号</a:t>
            </a:r>
            <a:endParaRPr lang="zh-CN" altLang="en-US" sz="16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8130" y="1476375"/>
            <a:ext cx="1109980" cy="1109980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499235"/>
            <a:ext cx="1087120" cy="1087120"/>
          </a:xfrm>
          <a:prstGeom prst="ellipse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>
            <a:off x="2397760" y="1814830"/>
            <a:ext cx="1365250" cy="0"/>
          </a:xfrm>
          <a:prstGeom prst="straightConnector1">
            <a:avLst/>
          </a:prstGeom>
          <a:ln w="12700" cmpd="sng">
            <a:solidFill>
              <a:srgbClr val="F4840C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397760" y="2128520"/>
            <a:ext cx="1365250" cy="0"/>
          </a:xfrm>
          <a:prstGeom prst="straightConnector1">
            <a:avLst/>
          </a:prstGeom>
          <a:ln w="12700" cmpd="sng">
            <a:solidFill>
              <a:srgbClr val="F4840C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/>
          <p:nvPr/>
        </p:nvSpPr>
        <p:spPr>
          <a:xfrm>
            <a:off x="251460" y="3371215"/>
            <a:ext cx="1925955" cy="883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lvl="0" indent="-171450" algn="l" eaLnBrk="0" hangingPunct="0">
              <a:lnSpc>
                <a:spcPct val="13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微信目前对模糊搜索的限制，以及用户对公众号搜索词的依赖程度看，</a:t>
            </a:r>
            <a:r>
              <a:rPr lang="en-US" altLang="zh-CN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“</a:t>
            </a: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关键词</a:t>
            </a:r>
            <a:r>
              <a:rPr lang="en-US" altLang="zh-CN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”</a:t>
            </a: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在小程序的权重不高。</a:t>
            </a:r>
            <a:endParaRPr lang="zh-CN" altLang="en-US" sz="1000" dirty="0">
              <a:solidFill>
                <a:srgbClr val="F4840C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2391410" y="3371215"/>
            <a:ext cx="1859915" cy="883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lvl="0" indent="-171450" algn="l" eaLnBrk="0" hangingPunct="0">
              <a:lnSpc>
                <a:spcPct val="13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工具型产品适合推广小程序二维码，非工具型产品目前主力为公众号二维码。</a:t>
            </a:r>
            <a:endParaRPr lang="zh-CN" altLang="en-US" sz="1000" dirty="0">
              <a:solidFill>
                <a:srgbClr val="F4840C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4465320" y="3387725"/>
            <a:ext cx="2128520" cy="883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lvl="0" indent="-171450" algn="l" eaLnBrk="0" hangingPunct="0">
              <a:lnSpc>
                <a:spcPct val="13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内容（公众号）</a:t>
            </a:r>
            <a:r>
              <a:rPr lang="en-US" altLang="zh-CN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+</a:t>
            </a: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工具（小程序），弥补公众号产品模式单一问题，小程序依附于公众号倒流。</a:t>
            </a:r>
            <a:endParaRPr lang="zh-CN" altLang="en-US" sz="1000" dirty="0">
              <a:solidFill>
                <a:srgbClr val="F4840C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599440" y="3363595"/>
            <a:ext cx="8220710" cy="76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45" y="1402080"/>
            <a:ext cx="1253490" cy="1184275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>
            <a:off x="5892165" y="1814830"/>
            <a:ext cx="1365250" cy="0"/>
          </a:xfrm>
          <a:prstGeom prst="straightConnector1">
            <a:avLst/>
          </a:prstGeom>
          <a:ln w="12700" cmpd="sng">
            <a:solidFill>
              <a:srgbClr val="F4840C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892165" y="2128520"/>
            <a:ext cx="1365250" cy="0"/>
          </a:xfrm>
          <a:prstGeom prst="straightConnector1">
            <a:avLst/>
          </a:prstGeom>
          <a:ln w="12700" cmpd="sng">
            <a:solidFill>
              <a:srgbClr val="F4840C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/>
          <p:nvPr/>
        </p:nvSpPr>
        <p:spPr>
          <a:xfrm>
            <a:off x="6965950" y="2862712"/>
            <a:ext cx="19100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6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App分享小程序页面</a:t>
            </a:r>
            <a:endParaRPr lang="zh-CN" altLang="en-US" sz="16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Text Box 3"/>
          <p:cNvSpPr txBox="1"/>
          <p:nvPr/>
        </p:nvSpPr>
        <p:spPr>
          <a:xfrm>
            <a:off x="6807835" y="3371215"/>
            <a:ext cx="1925955" cy="883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lvl="0" indent="-171450" algn="l" eaLnBrk="0" hangingPunct="0">
              <a:lnSpc>
                <a:spcPct val="13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从移动</a:t>
            </a:r>
            <a:r>
              <a:rPr lang="en-US" altLang="zh-CN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App</a:t>
            </a:r>
            <a:r>
              <a:rPr lang="zh-CN" altLang="en-US" sz="1000" dirty="0">
                <a:solidFill>
                  <a:srgbClr val="F4840C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分享页面到微信会话或微信聊，在微信打开可打开相应跳转到小程序页。</a:t>
            </a:r>
            <a:endParaRPr lang="zh-CN" altLang="en-US" sz="1000" dirty="0">
              <a:solidFill>
                <a:srgbClr val="F4840C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31" name="Text Box 3"/>
          <p:cNvSpPr txBox="1"/>
          <p:nvPr/>
        </p:nvSpPr>
        <p:spPr>
          <a:xfrm>
            <a:off x="1166495" y="927867"/>
            <a:ext cx="6908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公众号</a:t>
            </a:r>
            <a:endParaRPr lang="zh-CN" sz="10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</a:rPr>
              <a:t>产品单一</a:t>
            </a:r>
            <a:endParaRPr lang="zh-CN" sz="1000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Text Box 3"/>
          <p:cNvSpPr txBox="1"/>
          <p:nvPr/>
        </p:nvSpPr>
        <p:spPr>
          <a:xfrm>
            <a:off x="4297680" y="927867"/>
            <a:ext cx="6908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小程序</a:t>
            </a:r>
            <a:endParaRPr lang="zh-CN" sz="10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lvl="0" algn="ctr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</a:rPr>
              <a:t>缺少入口</a:t>
            </a:r>
            <a:endParaRPr lang="zh-CN" sz="1000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Text Box 3"/>
          <p:cNvSpPr txBox="1"/>
          <p:nvPr/>
        </p:nvSpPr>
        <p:spPr>
          <a:xfrm>
            <a:off x="7606665" y="927867"/>
            <a:ext cx="6273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移动</a:t>
            </a:r>
            <a:r>
              <a:rPr lang="en-US" altLang="zh-CN" sz="10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App</a:t>
            </a:r>
            <a:endParaRPr lang="en-US" altLang="zh-CN" sz="10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sz="10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</a:rPr>
              <a:t>占内存</a:t>
            </a:r>
            <a:endParaRPr lang="zh-CN" sz="1000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746875" y="3377565"/>
            <a:ext cx="0" cy="1328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460875" y="3382645"/>
            <a:ext cx="0" cy="1328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74875" y="3382645"/>
            <a:ext cx="0" cy="13284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2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11" name="Text Box 3"/>
          <p:cNvSpPr txBox="1"/>
          <p:nvPr/>
        </p:nvSpPr>
        <p:spPr>
          <a:xfrm>
            <a:off x="982345" y="1016635"/>
            <a:ext cx="7566660" cy="1051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目前使用频率最高的小程序，大部分都是主打线上的产品，缺乏和线下场景结合的经验和重构场景的能力，缺乏明星案例。只有摩拜和小程序的定位最为匹配：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“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低频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”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、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“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服务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”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、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“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刚需</a:t>
            </a:r>
            <a:r>
              <a:rPr lang="en-US" altLang="zh-CN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”</a:t>
            </a:r>
            <a:r>
              <a:rPr lang="zh-CN" altLang="en-US" sz="1400" dirty="0">
                <a:solidFill>
                  <a:srgbClr val="262626"/>
                </a:solidFill>
                <a:latin typeface="微软雅黑 Light" panose="020B0502040204020203" charset="-122"/>
                <a:ea typeface="微软雅黑 Light" panose="020B0502040204020203" charset="-122"/>
              </a:rPr>
              <a:t>。</a:t>
            </a:r>
            <a:endParaRPr lang="zh-CN" altLang="en-US" sz="1400" dirty="0">
              <a:solidFill>
                <a:srgbClr val="262626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2832735" y="4598167"/>
            <a:ext cx="22402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注：数据来源–阿禅的订阅号“可能吧”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3552825" y="2068327"/>
            <a:ext cx="1783080" cy="4114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1400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</a:rPr>
              <a:t>高频使用率的小程序</a:t>
            </a:r>
            <a:endParaRPr lang="zh-CN" altLang="en-US" sz="1400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7205" y="2472055"/>
            <a:ext cx="5228590" cy="19812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2405" y="2562225"/>
            <a:ext cx="3679825" cy="1751965"/>
          </a:xfrm>
          <a:prstGeom prst="rect">
            <a:avLst/>
          </a:prstGeom>
        </p:spPr>
      </p:pic>
      <p:sp>
        <p:nvSpPr>
          <p:cNvPr id="4" name="TextBox 2"/>
          <p:cNvSpPr/>
          <p:nvPr/>
        </p:nvSpPr>
        <p:spPr>
          <a:xfrm>
            <a:off x="83185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3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小程序未来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11" name="Text Box 3"/>
          <p:cNvSpPr txBox="1"/>
          <p:nvPr/>
        </p:nvSpPr>
        <p:spPr>
          <a:xfrm>
            <a:off x="338455" y="1014730"/>
            <a:ext cx="7566660" cy="502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合适小程序的业务类型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4" name="TextBox 2"/>
          <p:cNvSpPr/>
          <p:nvPr/>
        </p:nvSpPr>
        <p:spPr>
          <a:xfrm>
            <a:off x="83185" y="-39370"/>
            <a:ext cx="580898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3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小程序未来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grpSp>
        <p:nvGrpSpPr>
          <p:cNvPr id="7" name="组 11"/>
          <p:cNvGrpSpPr/>
          <p:nvPr/>
        </p:nvGrpSpPr>
        <p:grpSpPr>
          <a:xfrm>
            <a:off x="7367892" y="53340"/>
            <a:ext cx="1645206" cy="490220"/>
            <a:chOff x="5838190" y="196850"/>
            <a:chExt cx="1645206" cy="490220"/>
          </a:xfrm>
        </p:grpSpPr>
        <p:sp>
          <p:nvSpPr>
            <p:cNvPr id="8" name="Text Box 3"/>
            <p:cNvSpPr txBox="1"/>
            <p:nvPr/>
          </p:nvSpPr>
          <p:spPr>
            <a:xfrm>
              <a:off x="6375400" y="196850"/>
              <a:ext cx="1107996" cy="4847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algn="l" eaLnBrk="0" hangingPunct="0">
                <a:lnSpc>
                  <a:spcPct val="150000"/>
                </a:lnSpc>
                <a:buClr>
                  <a:srgbClr val="F4840C"/>
                </a:buClr>
                <a:buFont typeface="Wingdings" panose="05000000000000000000" charset="0"/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平台展望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914073" y="387033"/>
              <a:ext cx="224155" cy="22415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838190" y="311150"/>
              <a:ext cx="375920" cy="375920"/>
            </a:xfrm>
            <a:prstGeom prst="ellipse">
              <a:avLst/>
            </a:prstGeom>
            <a:noFill/>
            <a:ln w="3175">
              <a:solidFill>
                <a:srgbClr val="F4840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cxnSp>
        <p:nvCxnSpPr>
          <p:cNvPr id="9" name="直线连接符 18"/>
          <p:cNvCxnSpPr/>
          <p:nvPr/>
        </p:nvCxnSpPr>
        <p:spPr>
          <a:xfrm>
            <a:off x="465455" y="697230"/>
            <a:ext cx="0" cy="147828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201930" y="864870"/>
            <a:ext cx="275336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8"/>
          <p:cNvCxnSpPr/>
          <p:nvPr/>
        </p:nvCxnSpPr>
        <p:spPr>
          <a:xfrm>
            <a:off x="8500110" y="3481070"/>
            <a:ext cx="0" cy="147828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25"/>
          <p:cNvCxnSpPr/>
          <p:nvPr/>
        </p:nvCxnSpPr>
        <p:spPr>
          <a:xfrm>
            <a:off x="7374255" y="4610735"/>
            <a:ext cx="1395730" cy="190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945640" y="1916430"/>
            <a:ext cx="219392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O2O</a:t>
            </a:r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服务小程序</a:t>
            </a:r>
            <a:endParaRPr lang="zh-CN" altLang="en-US" sz="12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45640" y="3331845"/>
            <a:ext cx="19875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工具类小程序</a:t>
            </a:r>
            <a:endParaRPr lang="zh-CN" sz="12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74335" y="3331845"/>
            <a:ext cx="201358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生活服务类小程序</a:t>
            </a:r>
            <a:endParaRPr lang="zh-CN" sz="12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74335" y="1939925"/>
            <a:ext cx="272224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公众号</a:t>
            </a:r>
            <a:r>
              <a:rPr lang="en-US" altLang="zh-CN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12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小程序</a:t>
            </a:r>
            <a:endParaRPr lang="zh-CN" altLang="en-US" sz="1200" b="1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165" y="2323465"/>
            <a:ext cx="3006725" cy="320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餐馆、景点，类似大众点评上的服务。</a:t>
            </a:r>
            <a:endParaRPr lang="zh-CN" sz="10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94250" y="2346960"/>
            <a:ext cx="3577590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除了广告以外的营收可能，教育培训、替代</a:t>
            </a:r>
            <a:r>
              <a:rPr lang="en-US" altLang="zh-CN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H5</a:t>
            </a: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进行营销推广、电商变现。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79855" y="3746500"/>
            <a:ext cx="2947035" cy="320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在线预订、大姨妈记录等。</a:t>
            </a:r>
            <a:endParaRPr lang="zh-CN" sz="10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69815" y="3771900"/>
            <a:ext cx="3459480" cy="320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</a:pPr>
            <a:r>
              <a:rPr lang="zh-CN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天气、实时路况、公交查询</a:t>
            </a:r>
            <a:endParaRPr lang="zh-CN" sz="10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320165" y="1790700"/>
            <a:ext cx="516255" cy="516255"/>
          </a:xfrm>
          <a:prstGeom prst="ellipse">
            <a:avLst/>
          </a:prstGeom>
          <a:solidFill>
            <a:srgbClr val="FDD55C"/>
          </a:solidFill>
          <a:ln>
            <a:solidFill>
              <a:srgbClr val="FDD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7" name="椭圆 36"/>
          <p:cNvSpPr/>
          <p:nvPr/>
        </p:nvSpPr>
        <p:spPr>
          <a:xfrm>
            <a:off x="4853305" y="3182620"/>
            <a:ext cx="514800" cy="514800"/>
          </a:xfrm>
          <a:prstGeom prst="ellipse">
            <a:avLst/>
          </a:prstGeom>
          <a:solidFill>
            <a:srgbClr val="FE6C39"/>
          </a:solidFill>
          <a:ln>
            <a:solidFill>
              <a:srgbClr val="FE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8" name="椭圆 37"/>
          <p:cNvSpPr/>
          <p:nvPr/>
        </p:nvSpPr>
        <p:spPr>
          <a:xfrm>
            <a:off x="1320165" y="3182620"/>
            <a:ext cx="514800" cy="514800"/>
          </a:xfrm>
          <a:prstGeom prst="ellipse">
            <a:avLst/>
          </a:prstGeom>
          <a:solidFill>
            <a:srgbClr val="21D8DE"/>
          </a:solidFill>
          <a:ln>
            <a:solidFill>
              <a:srgbClr val="21D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9" name="椭圆 38"/>
          <p:cNvSpPr/>
          <p:nvPr/>
        </p:nvSpPr>
        <p:spPr>
          <a:xfrm>
            <a:off x="4853305" y="1790700"/>
            <a:ext cx="514800" cy="514800"/>
          </a:xfrm>
          <a:prstGeom prst="ellipse">
            <a:avLst/>
          </a:prstGeom>
          <a:solidFill>
            <a:srgbClr val="3A3A3A"/>
          </a:solidFill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0370" y="135255"/>
            <a:ext cx="2705735" cy="4873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70" y="135255"/>
            <a:ext cx="2705735" cy="4843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48715" y="699135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/>
          <p:nvPr/>
        </p:nvSpPr>
        <p:spPr>
          <a:xfrm>
            <a:off x="1148715" y="59055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补充小程序基础功能列表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148715" y="819150"/>
          <a:ext cx="7407275" cy="38950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03955"/>
                <a:gridCol w="3703320"/>
              </a:tblGrid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1、分享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12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、第三方平台支持小程序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36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200"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+mn-ea"/>
                        </a:rPr>
                        <a:t>、模板消息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13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、小程序新增数据分析接口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3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、客服消息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14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、小程序代码包大小限制扩大到2M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4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、扫一扫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15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、公众号关联小程序新规则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36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5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、带参数二维码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16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、公众号群发文章支持添加小程序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6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、个人开发者可申请小程序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17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、公众平台新增快速创建小程序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36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7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、公众号自定义菜单点击可打开相关小程序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18、公众号可快速注册、认证小程序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8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、公众号模版消息可打开相关小程序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19、小程序开放群相关能力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9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、公众号关联小程序时，可选择给粉丝下发通知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20、公众平台新增附近的小程序功能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36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10</a:t>
                      </a: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、移动App可分享小程序页面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21、“小程序数据助手”发布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  <a:tr h="3543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200"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+mn-ea"/>
                        </a:rPr>
                        <a:t>11</a:t>
                      </a:r>
                      <a:r>
                        <a:rPr lang="zh-CN" altLang="en-US" sz="1200"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+mn-ea"/>
                        </a:rPr>
                        <a:t>、扫描普通链接二维码可打开小程序</a:t>
                      </a: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 b="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2" name="Text Box 3"/>
          <p:cNvSpPr txBox="1"/>
          <p:nvPr/>
        </p:nvSpPr>
        <p:spPr>
          <a:xfrm>
            <a:off x="1148715" y="4767712"/>
            <a:ext cx="24688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详见：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1" action="ppaction://hlinkfile"/>
              </a:rPr>
              <a:t>微信开放平台（open.weixin.qq.com）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/>
          <p:nvPr/>
        </p:nvSpPr>
        <p:spPr>
          <a:xfrm>
            <a:off x="226695" y="739140"/>
            <a:ext cx="5378450" cy="4053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1、分享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可以分享小程序的任何一个页面给好友或群聊。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2、模板消息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商户可以将模板消息发送给接受过服务的用户，用户接受一次服务，七天内可收到一条模板消息。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3、客服消息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用户可以在小程序内联系客服，支持文字和图片。商户可以在48小时内回复用户。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4、扫一扫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用户可以在小程序中使用扫一扫。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5、带参数二维码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支持在开发者工具中生成带参数二维码，用户扫码后，可以打开小程序的不同页面。（当前仅限开发者和体验者使用）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215" y="652145"/>
            <a:ext cx="2210435" cy="39592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3690" y="100965"/>
            <a:ext cx="577850" cy="535305"/>
            <a:chOff x="494" y="211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740" y="390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4" y="211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551180" y="2794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226695" y="4793112"/>
            <a:ext cx="24688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详见：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2" action="ppaction://hlinkfile"/>
              </a:rPr>
              <a:t>微信开放平台（open.weixin.qq.com）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/>
          <p:nvPr/>
        </p:nvSpPr>
        <p:spPr>
          <a:xfrm>
            <a:off x="210185" y="668020"/>
            <a:ext cx="5171440" cy="4053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6、个人开发者可申请小程序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小程序开放个人开发者申请注册，个人用户可访问微信公众平台。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7、公众号自定义菜单点击可打开相关小程序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公众号可将已关联的小程序页面放置到自定义菜单中，用户点击后可打开该小程序页面。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8、公众号模版消息可打开相关小程序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公众号已关联的小程序页面可以配置到公众号的模版消息中。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9、公众号关联小程序时，可选择给粉丝下发通知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公众号关联小程序时，可选择给粉丝下发通知消息，粉丝点击该通知消息可以打开小程序。该消息不占用原有群发条数。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10、移动App可分享小程序页面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开发者可以把小程序绑定到微信开放平台。绑定后，同一微信开放平台帐号下的App可分享已绑定的小程序页面到微信内的会话或群聊。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690" y="100965"/>
            <a:ext cx="577850" cy="535305"/>
            <a:chOff x="494" y="211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740" y="390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4" y="211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551180" y="27940"/>
            <a:ext cx="463994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en-US" altLang="zh-CN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0" y="2788285"/>
            <a:ext cx="3209925" cy="2111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360045"/>
            <a:ext cx="3215005" cy="2115185"/>
          </a:xfrm>
          <a:prstGeom prst="rect">
            <a:avLst/>
          </a:prstGeom>
        </p:spPr>
      </p:pic>
      <p:sp>
        <p:nvSpPr>
          <p:cNvPr id="12" name="Text Box 3"/>
          <p:cNvSpPr txBox="1"/>
          <p:nvPr/>
        </p:nvSpPr>
        <p:spPr>
          <a:xfrm>
            <a:off x="313690" y="4721992"/>
            <a:ext cx="24688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详见：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3" action="ppaction://hlinkfile"/>
              </a:rPr>
              <a:t>微信开放平台（open.weixin.qq.com）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/>
          <p:nvPr/>
        </p:nvSpPr>
        <p:spPr>
          <a:xfrm>
            <a:off x="409575" y="896620"/>
            <a:ext cx="8580755" cy="374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11、扫描普通链接二维码可打开小程序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商户可在公众平台的小程序管理后台进行配置。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12、第三方平台支持小程序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第三方平台新增小程序授权托管。第三方平台的能力为：配置服务器地址；代码开发、上传、提交与发布；模版消息、客服消息；微信登录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13、小程序新增数据分析接口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数据接口包含的数据项有：用户访问趋势、用户访问分布、用户访问留存、页面访问数据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14、小程序代码包大小限制扩大到2M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增加小程序开发的灵活性，小程序代码包的大小限制由1M扩到2M。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15、公众号关联小程序新规则  </a:t>
            </a:r>
            <a:r>
              <a:rPr lang="zh-CN" altLang="en-US" sz="1200" b="1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  </a:t>
            </a:r>
            <a:endParaRPr lang="zh-CN" altLang="en-US" sz="1200" b="1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1. 公众号可关联不同主体的3个小程序。2. 公众号可关联同一主体的10个小程序。3. 同一个小程序可关联最多3个公众号。4. 对所有公众号开放关联小程序的能力。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690" y="100965"/>
            <a:ext cx="577850" cy="535305"/>
            <a:chOff x="494" y="211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740" y="390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4" y="211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551180" y="2794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409575" y="4767712"/>
            <a:ext cx="24688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详见：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1" action="ppaction://hlinkfile"/>
              </a:rPr>
              <a:t>微信开放平台（open.weixin.qq.com）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/>
          <p:nvPr/>
        </p:nvSpPr>
        <p:spPr>
          <a:xfrm>
            <a:off x="3358515" y="692785"/>
            <a:ext cx="5673725" cy="3810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16、公众号群发文章支持添加小程序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17、公众平台新增快速创建小程序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18、公众号可快速注册、认证小程序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公众号可快速注册、认证小程序，无需提交主体材料、对公打款或支付认证费用。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19、小程序开放群相关能力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当用户在群聊中点击小程序的分享卡片，开发者可获取群ID和群名称，更好地针对群场景提供个性化服务。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20、公众平台新增附近的小程序功能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公众平台新增附近的小程序功能，微信用户通过打开附近的小程序可获取更多小程序提供的服务。运营者只需要填写自己企业或门店的地点信息，即可快速设置特定地点展示自己的小程序。</a:t>
            </a:r>
            <a:endParaRPr lang="zh-CN" altLang="en-US" sz="1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lvl="0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sz="1200" b="1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21、“小程序数据助手”发布</a:t>
            </a:r>
            <a:endParaRPr lang="zh-CN" altLang="en-US" sz="1200" b="1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690" y="100965"/>
            <a:ext cx="577850" cy="535305"/>
            <a:chOff x="494" y="211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740" y="390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4" y="211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551180" y="27940"/>
            <a:ext cx="384365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宋体" panose="02010600030101010101" pitchFamily="2" charset="-122"/>
              <a:buAutoNum type="romanUcPeriod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小程序基础功能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155" y="965200"/>
            <a:ext cx="2101215" cy="3745865"/>
          </a:xfrm>
          <a:prstGeom prst="rect">
            <a:avLst/>
          </a:prstGeom>
        </p:spPr>
      </p:pic>
      <p:sp>
        <p:nvSpPr>
          <p:cNvPr id="12" name="Text Box 3"/>
          <p:cNvSpPr txBox="1"/>
          <p:nvPr/>
        </p:nvSpPr>
        <p:spPr>
          <a:xfrm>
            <a:off x="3358515" y="4767712"/>
            <a:ext cx="2468880" cy="297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50000"/>
              </a:lnSpc>
              <a:buClr>
                <a:srgbClr val="F4840C"/>
              </a:buClr>
              <a:buFont typeface="Wingdings" panose="05000000000000000000" charset="0"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详见：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2" action="ppaction://hlinkfile"/>
              </a:rPr>
              <a:t>微信开放平台（open.weixin.qq.com）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7038975" y="1305560"/>
            <a:ext cx="0" cy="7556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/>
          <p:nvPr/>
        </p:nvSpPr>
        <p:spPr>
          <a:xfrm>
            <a:off x="2650490" y="2185035"/>
            <a:ext cx="3843655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marL="514350" lvl="0" indent="-514350" algn="ctr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sz="20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竞品行业小程序铺设情况</a:t>
            </a:r>
            <a:endParaRPr lang="zh-CN" altLang="en-US" sz="20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929765" y="2185035"/>
            <a:ext cx="0" cy="1314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725930" y="3207385"/>
            <a:ext cx="10369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897880" y="1588135"/>
            <a:ext cx="1349375" cy="38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7525" y="600710"/>
            <a:ext cx="4222750" cy="7620"/>
          </a:xfrm>
          <a:prstGeom prst="line">
            <a:avLst/>
          </a:prstGeom>
          <a:ln w="19050">
            <a:gradFill>
              <a:gsLst>
                <a:gs pos="18000">
                  <a:srgbClr val="F4840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4840C"/>
                </a:gs>
                <a:gs pos="91000">
                  <a:srgbClr val="F4840C"/>
                </a:gs>
                <a:gs pos="100000">
                  <a:srgbClr val="F4840C"/>
                </a:gs>
              </a:gsLst>
              <a:lin ang="10800000" scaled="1"/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335" y="23495"/>
            <a:ext cx="577850" cy="535305"/>
            <a:chOff x="3230" y="1279"/>
            <a:chExt cx="910" cy="843"/>
          </a:xfrm>
        </p:grpSpPr>
        <p:sp>
          <p:nvSpPr>
            <p:cNvPr id="5" name="椭圆 4"/>
            <p:cNvSpPr/>
            <p:nvPr/>
          </p:nvSpPr>
          <p:spPr>
            <a:xfrm>
              <a:off x="3476" y="1458"/>
              <a:ext cx="665" cy="665"/>
            </a:xfrm>
            <a:prstGeom prst="ellipse">
              <a:avLst/>
            </a:prstGeom>
            <a:noFill/>
            <a:ln>
              <a:solidFill>
                <a:srgbClr val="F48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30" y="1279"/>
              <a:ext cx="566" cy="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7" name="TextBox 2"/>
          <p:cNvSpPr/>
          <p:nvPr/>
        </p:nvSpPr>
        <p:spPr>
          <a:xfrm>
            <a:off x="173990" y="-39370"/>
            <a:ext cx="72415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lvl="0" indent="-514350" algn="l">
              <a:lnSpc>
                <a:spcPct val="200000"/>
              </a:lnSpc>
              <a:buClr>
                <a:srgbClr val="F4840C"/>
              </a:buClr>
              <a:buFont typeface="+mj-lt"/>
              <a:buAutoNum type="romanUcPeriod" startAt="2"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汽车领域</a:t>
            </a:r>
            <a:endParaRPr lang="zh-CN" altLang="en-US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3726180" y="1283335"/>
            <a:ext cx="147129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lvl="0" algn="ctr">
              <a:lnSpc>
                <a:spcPct val="200000"/>
              </a:lnSpc>
              <a:buClr>
                <a:srgbClr val="F4840C"/>
              </a:buClr>
              <a:buFont typeface="+mj-lt"/>
            </a:pPr>
            <a:r>
              <a:rPr lang="zh-CN" altLang="en-US" dirty="0">
                <a:solidFill>
                  <a:srgbClr val="F4840C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汽车领域</a:t>
            </a:r>
            <a:endParaRPr lang="zh-CN" altLang="en-US" dirty="0">
              <a:solidFill>
                <a:srgbClr val="F4840C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  <p:sp>
        <p:nvSpPr>
          <p:cNvPr id="9" name="TextBox 2"/>
          <p:cNvSpPr/>
          <p:nvPr/>
        </p:nvSpPr>
        <p:spPr>
          <a:xfrm>
            <a:off x="1090930" y="2146300"/>
            <a:ext cx="713867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汽车之家、易车、玩车教授、有车以后、腾讯汽车等，都有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1-2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个小程序；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小程序类型主要涉及找车工具、资讯内容、购物商城等；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  <a:p>
            <a:pPr marL="342900" lvl="0" indent="-342900" algn="l">
              <a:lnSpc>
                <a:spcPct val="200000"/>
              </a:lnSpc>
              <a:buClr>
                <a:srgbClr val="F4840C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汽车资讯类产品的小程序，主要都是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“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工具型</a:t>
            </a:r>
            <a:r>
              <a:rPr lang="en-US" altLang="zh-CN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”</a:t>
            </a:r>
            <a:r>
              <a:rPr lang="zh-CN" altLang="en-US" sz="1400" dirty="0">
                <a:solidFill>
                  <a:srgbClr val="595959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2" charset="-122"/>
              </a:rPr>
              <a:t>功能；</a:t>
            </a:r>
            <a:endParaRPr lang="zh-CN" altLang="en-US" sz="1400" dirty="0">
              <a:solidFill>
                <a:srgbClr val="595959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2912</Words>
  <Application>WPS 演示</Application>
  <PresentationFormat>全屏显示(16:9)</PresentationFormat>
  <Paragraphs>323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MS PGothic</vt:lpstr>
      <vt:lpstr>微软雅黑 Light</vt:lpstr>
      <vt:lpstr>微软雅黑</vt:lpstr>
      <vt:lpstr>Wingdings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0</cp:lastModifiedBy>
  <cp:revision>1282</cp:revision>
  <dcterms:created xsi:type="dcterms:W3CDTF">2010-09-04T06:46:00Z</dcterms:created>
  <dcterms:modified xsi:type="dcterms:W3CDTF">2017-05-19T03:12:51Z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